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9" r:id="rId4"/>
    <p:sldId id="261" r:id="rId5"/>
    <p:sldId id="285" r:id="rId6"/>
    <p:sldId id="286" r:id="rId7"/>
    <p:sldId id="259" r:id="rId8"/>
    <p:sldId id="260" r:id="rId9"/>
    <p:sldId id="262" r:id="rId10"/>
    <p:sldId id="263" r:id="rId11"/>
    <p:sldId id="284" r:id="rId12"/>
    <p:sldId id="264" r:id="rId13"/>
    <p:sldId id="265" r:id="rId14"/>
    <p:sldId id="268" r:id="rId15"/>
    <p:sldId id="270" r:id="rId16"/>
    <p:sldId id="271" r:id="rId17"/>
    <p:sldId id="273" r:id="rId18"/>
    <p:sldId id="278" r:id="rId19"/>
    <p:sldId id="279" r:id="rId20"/>
    <p:sldId id="274" r:id="rId21"/>
    <p:sldId id="275" r:id="rId22"/>
    <p:sldId id="276" r:id="rId23"/>
    <p:sldId id="277" r:id="rId24"/>
    <p:sldId id="280" r:id="rId25"/>
    <p:sldId id="272" r:id="rId26"/>
    <p:sldId id="267" r:id="rId27"/>
    <p:sldId id="281" r:id="rId28"/>
    <p:sldId id="282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40"/>
    <a:srgbClr val="115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7" autoAdjust="0"/>
    <p:restoredTop sz="94660"/>
  </p:normalViewPr>
  <p:slideViewPr>
    <p:cSldViewPr snapToGrid="0">
      <p:cViewPr>
        <p:scale>
          <a:sx n="97" d="100"/>
          <a:sy n="97" d="100"/>
        </p:scale>
        <p:origin x="24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AD503-7339-43C7-8986-3F63A53F424C}" type="datetimeFigureOut">
              <a:rPr lang="de-AT" smtClean="0"/>
              <a:t>16.11.22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F3F30-0A5F-4BCA-B606-349393C4855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6188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4EAF1-660A-42A2-9706-BFDC1A04E1EC}" type="datetimeFigureOut">
              <a:rPr lang="de-AT" smtClean="0"/>
              <a:t>16.11.22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AF18A-624C-498F-A3B8-2ADC76768ED5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15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642" y="2346162"/>
            <a:ext cx="3567481" cy="35674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451877"/>
            <a:ext cx="9144000" cy="2246913"/>
          </a:xfrm>
        </p:spPr>
        <p:txBody>
          <a:bodyPr anchor="b"/>
          <a:lstStyle>
            <a:lvl1pPr algn="l">
              <a:defRPr sz="4800" baseline="0">
                <a:solidFill>
                  <a:srgbClr val="005740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072238"/>
            <a:ext cx="9144000" cy="1515075"/>
          </a:xfrm>
        </p:spPr>
        <p:txBody>
          <a:bodyPr/>
          <a:lstStyle>
            <a:lvl1pPr marL="0" indent="0" algn="l">
              <a:buNone/>
              <a:defRPr sz="240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de-AT" dirty="0"/>
          </a:p>
        </p:txBody>
      </p:sp>
      <p:sp>
        <p:nvSpPr>
          <p:cNvPr id="9" name="Rechteck 8"/>
          <p:cNvSpPr/>
          <p:nvPr userDrawn="1"/>
        </p:nvSpPr>
        <p:spPr>
          <a:xfrm>
            <a:off x="1524000" y="3839477"/>
            <a:ext cx="1392195" cy="92075"/>
          </a:xfrm>
          <a:prstGeom prst="rect">
            <a:avLst/>
          </a:prstGeom>
          <a:solidFill>
            <a:srgbClr val="005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646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586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1178011"/>
            <a:ext cx="2628900" cy="499895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667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104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13446"/>
            <a:ext cx="10515600" cy="1325563"/>
          </a:xfrm>
        </p:spPr>
        <p:txBody>
          <a:bodyPr/>
          <a:lstStyle>
            <a:lvl1pPr>
              <a:defRPr>
                <a:solidFill>
                  <a:srgbClr val="11574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8801"/>
            <a:ext cx="10515600" cy="3901122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45047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  <p:pic>
        <p:nvPicPr>
          <p:cNvPr id="8" name="Picture 2" descr="https://uc87db5e1d80bd230085761c74ea.previews.dropboxusercontent.com/p/thumb/AASRzPBPDvc-r3YU3eQLpi2Za2WFz7ECI0ucmgU4Hqzxz2kLbcHgTuKtmNJ7EMDd3TAKsx-ZmR0-MYGF4wYJ4Vbw6LorCRmxNKcf500GeO4ZimStV1p12lkJYOSJSLDLuxHp76S9b_vtUUP3IMT2bzukDRdiyWSLH2RcTbTUq8wp36fL1YcFdXR8ZO4aveGTEe6qxu1G-vjQcuyufVEmP0WtzB5CU2U3tKZt5nLwz73u55KQ3Em_cmAEgkD6vePtePs/p.jpeg?size_mode=5">
            <a:extLst>
              <a:ext uri="{FF2B5EF4-FFF2-40B4-BE49-F238E27FC236}">
                <a16:creationId xmlns:a16="http://schemas.microsoft.com/office/drawing/2014/main" id="{AA0C3D57-C7BB-8A4E-8556-520E71D27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48240" y="24778"/>
            <a:ext cx="2133600" cy="5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749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2487827"/>
            <a:ext cx="5181600" cy="3689136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2487827"/>
            <a:ext cx="5181600" cy="3689136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890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2062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10100"/>
            <a:ext cx="10515600" cy="132556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931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898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828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336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6414247"/>
            <a:ext cx="12192000" cy="443753"/>
          </a:xfrm>
          <a:prstGeom prst="rect">
            <a:avLst/>
          </a:prstGeom>
          <a:solidFill>
            <a:srgbClr val="005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2466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686296"/>
            <a:ext cx="10515600" cy="4490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1492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5740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s://fooof-tools.github.io/fooof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emf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tiff"/><Relationship Id="rId7" Type="http://schemas.openxmlformats.org/officeDocument/2006/relationships/image" Target="../media/image54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tiff"/><Relationship Id="rId5" Type="http://schemas.openxmlformats.org/officeDocument/2006/relationships/image" Target="../media/image2.jpeg"/><Relationship Id="rId10" Type="http://schemas.openxmlformats.org/officeDocument/2006/relationships/image" Target="../media/image57.jpeg"/><Relationship Id="rId4" Type="http://schemas.openxmlformats.org/officeDocument/2006/relationships/image" Target="../media/image52.tiff"/><Relationship Id="rId9" Type="http://schemas.openxmlformats.org/officeDocument/2006/relationships/image" Target="../media/image5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390092"/>
            <a:ext cx="9144000" cy="2246913"/>
          </a:xfrm>
        </p:spPr>
        <p:txBody>
          <a:bodyPr/>
          <a:lstStyle/>
          <a:p>
            <a:r>
              <a:rPr lang="en-US" dirty="0"/>
              <a:t>How do human beings process degraded speech?  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146378"/>
            <a:ext cx="9144000" cy="2069255"/>
          </a:xfrm>
        </p:spPr>
        <p:txBody>
          <a:bodyPr>
            <a:normAutofit/>
          </a:bodyPr>
          <a:lstStyle/>
          <a:p>
            <a:r>
              <a:rPr lang="de-AT" dirty="0">
                <a:latin typeface="+mn-lt"/>
              </a:rPr>
              <a:t>Ya-Ping Chen</a:t>
            </a:r>
          </a:p>
          <a:p>
            <a:endParaRPr lang="de-AT" sz="1200" dirty="0">
              <a:latin typeface="+mn-lt"/>
            </a:endParaRPr>
          </a:p>
          <a:p>
            <a:r>
              <a:rPr lang="en-CA" sz="1800" dirty="0">
                <a:latin typeface="+mn-lt"/>
              </a:rPr>
              <a:t>Centre for Cognitive Neuroscience,</a:t>
            </a:r>
          </a:p>
          <a:p>
            <a:r>
              <a:rPr lang="en-CA" sz="1800" dirty="0">
                <a:latin typeface="+mn-lt"/>
              </a:rPr>
              <a:t>University of Salzburg,</a:t>
            </a:r>
          </a:p>
          <a:p>
            <a:r>
              <a:rPr lang="en-CA" sz="1800" dirty="0">
                <a:latin typeface="+mn-lt"/>
              </a:rPr>
              <a:t>Salzburg, Austria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649453-A434-454B-9E09-ED49F5F2159E}"/>
              </a:ext>
            </a:extLst>
          </p:cNvPr>
          <p:cNvSpPr/>
          <p:nvPr/>
        </p:nvSpPr>
        <p:spPr>
          <a:xfrm>
            <a:off x="1524000" y="1793071"/>
            <a:ext cx="2239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/>
              <a:t>Toronto, 22 Nov. 2022</a:t>
            </a:r>
          </a:p>
        </p:txBody>
      </p:sp>
      <p:pic>
        <p:nvPicPr>
          <p:cNvPr id="5" name="Picture 2" descr="https://uc87db5e1d80bd230085761c74ea.previews.dropboxusercontent.com/p/thumb/AASRzPBPDvc-r3YU3eQLpi2Za2WFz7ECI0ucmgU4Hqzxz2kLbcHgTuKtmNJ7EMDd3TAKsx-ZmR0-MYGF4wYJ4Vbw6LorCRmxNKcf500GeO4ZimStV1p12lkJYOSJSLDLuxHp76S9b_vtUUP3IMT2bzukDRdiyWSLH2RcTbTUq8wp36fL1YcFdXR8ZO4aveGTEe6qxu1G-vjQcuyufVEmP0WtzB5CU2U3tKZt5nLwz73u55KQ3Em_cmAEgkD6vePtePs/p.jpeg?size_mode=5">
            <a:extLst>
              <a:ext uri="{FF2B5EF4-FFF2-40B4-BE49-F238E27FC236}">
                <a16:creationId xmlns:a16="http://schemas.microsoft.com/office/drawing/2014/main" id="{ACD8D885-20D7-5D4F-8A31-76132A130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48371" y="35074"/>
            <a:ext cx="3702989" cy="100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31952-C280-704B-BC7B-06E550BFD7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5030"/>
            <a:ext cx="2297617" cy="8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86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B0D04-6D5E-4840-9187-28A3A0E0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10</a:t>
            </a:fld>
            <a:endParaRPr lang="de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496CEC-3A6A-9446-AECA-3F1C5FE341B5}"/>
              </a:ext>
            </a:extLst>
          </p:cNvPr>
          <p:cNvSpPr/>
          <p:nvPr/>
        </p:nvSpPr>
        <p:spPr>
          <a:xfrm>
            <a:off x="510825" y="424545"/>
            <a:ext cx="56490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Parameterizing Power Spectrum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499B9-F68D-4E4F-84F4-F501CEAAE9F3}"/>
              </a:ext>
            </a:extLst>
          </p:cNvPr>
          <p:cNvSpPr txBox="1"/>
          <p:nvPr/>
        </p:nvSpPr>
        <p:spPr>
          <a:xfrm>
            <a:off x="7246566" y="5580327"/>
            <a:ext cx="484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>
                <a:hlinkClick r:id="rId2"/>
              </a:rPr>
              <a:t>https://fooof-tools.github.io/fooof/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89B19-D466-874D-B190-B47F732A7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466" y="1224227"/>
            <a:ext cx="7099300" cy="43561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54B32A-8712-3C4E-A6B9-B56FA86ECD49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0DA87A-106E-7446-973A-139F9503EB54}"/>
              </a:ext>
            </a:extLst>
          </p:cNvPr>
          <p:cNvSpPr/>
          <p:nvPr/>
        </p:nvSpPr>
        <p:spPr>
          <a:xfrm>
            <a:off x="7246566" y="5948583"/>
            <a:ext cx="437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Donoghue et al. (2020) Nature Neuroscience</a:t>
            </a:r>
          </a:p>
        </p:txBody>
      </p:sp>
    </p:spTree>
    <p:extLst>
      <p:ext uri="{BB962C8B-B14F-4D97-AF65-F5344CB8AC3E}">
        <p14:creationId xmlns:p14="http://schemas.microsoft.com/office/powerpoint/2010/main" val="182991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491C1-91E5-9D45-87BA-02A41727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11</a:t>
            </a:fld>
            <a:endParaRPr lang="de-A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C24F14-445E-8D43-B70E-3400C34429AA}"/>
              </a:ext>
            </a:extLst>
          </p:cNvPr>
          <p:cNvSpPr/>
          <p:nvPr/>
        </p:nvSpPr>
        <p:spPr>
          <a:xfrm>
            <a:off x="510825" y="424545"/>
            <a:ext cx="57496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Parameterizing Phase Coherence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BB90CB-E91E-F44C-A4DD-993D652DDCC9}"/>
              </a:ext>
            </a:extLst>
          </p:cNvPr>
          <p:cNvSpPr/>
          <p:nvPr/>
        </p:nvSpPr>
        <p:spPr>
          <a:xfrm>
            <a:off x="6789687" y="5894153"/>
            <a:ext cx="5402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Schmidt et al. (2022) under review at Psychophysiology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98C87-64DA-6047-82EB-A54E7BB4E6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110" y="1596355"/>
            <a:ext cx="8331314" cy="4120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CF0DD3-15E7-4640-8920-6956371B8DDA}"/>
              </a:ext>
            </a:extLst>
          </p:cNvPr>
          <p:cNvSpPr txBox="1"/>
          <p:nvPr/>
        </p:nvSpPr>
        <p:spPr>
          <a:xfrm>
            <a:off x="5103222" y="1616491"/>
            <a:ext cx="1660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Center Frequency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903B7-EC9C-2943-8DC1-5C3AC0BA3AD2}"/>
              </a:ext>
            </a:extLst>
          </p:cNvPr>
          <p:cNvSpPr txBox="1"/>
          <p:nvPr/>
        </p:nvSpPr>
        <p:spPr>
          <a:xfrm>
            <a:off x="3679873" y="1616491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Bandwidth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7BB06-85D4-EC47-B7E7-511ACEFD551F}"/>
              </a:ext>
            </a:extLst>
          </p:cNvPr>
          <p:cNvSpPr txBox="1"/>
          <p:nvPr/>
        </p:nvSpPr>
        <p:spPr>
          <a:xfrm>
            <a:off x="7388659" y="1616491"/>
            <a:ext cx="73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Height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C4C63-610D-6242-B5DE-5ACAD2BEB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53" y="1961657"/>
            <a:ext cx="3392170" cy="1581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82060-8885-0F40-B55B-0E423FAD8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053" y="4105446"/>
            <a:ext cx="3499263" cy="150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005014-E608-D040-9B11-0844C95BF21C}"/>
              </a:ext>
            </a:extLst>
          </p:cNvPr>
          <p:cNvSpPr txBox="1"/>
          <p:nvPr/>
        </p:nvSpPr>
        <p:spPr>
          <a:xfrm>
            <a:off x="9082214" y="1612037"/>
            <a:ext cx="97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7B886-F5CA-2246-B3FE-A88BE9B422B7}"/>
              </a:ext>
            </a:extLst>
          </p:cNvPr>
          <p:cNvSpPr txBox="1"/>
          <p:nvPr/>
        </p:nvSpPr>
        <p:spPr>
          <a:xfrm>
            <a:off x="10978810" y="1623103"/>
            <a:ext cx="691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Offset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026DFA-8438-3C47-8549-A6011C987B07}"/>
              </a:ext>
            </a:extLst>
          </p:cNvPr>
          <p:cNvSpPr/>
          <p:nvPr/>
        </p:nvSpPr>
        <p:spPr>
          <a:xfrm>
            <a:off x="6757070" y="1397726"/>
            <a:ext cx="1799983" cy="4318990"/>
          </a:xfrm>
          <a:prstGeom prst="round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8CCF54-3437-EA4E-B179-E84E67427636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</a:t>
            </a:r>
          </a:p>
        </p:txBody>
      </p:sp>
    </p:spTree>
    <p:extLst>
      <p:ext uri="{BB962C8B-B14F-4D97-AF65-F5344CB8AC3E}">
        <p14:creationId xmlns:p14="http://schemas.microsoft.com/office/powerpoint/2010/main" val="19387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2475C-506F-A34B-839D-874FE9A5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12</a:t>
            </a:fld>
            <a:endParaRPr lang="de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170EB-EFB3-AC45-98EB-36B7CCCB7C52}"/>
              </a:ext>
            </a:extLst>
          </p:cNvPr>
          <p:cNvSpPr/>
          <p:nvPr/>
        </p:nvSpPr>
        <p:spPr>
          <a:xfrm>
            <a:off x="510825" y="424545"/>
            <a:ext cx="57496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Parameterizing Phase Coherence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A7D08-CB1F-F742-B57C-BD968283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6482"/>
            <a:ext cx="2765480" cy="2581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81C2C-CAE8-634F-AAEF-4EE493D9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949" y="1015950"/>
            <a:ext cx="2890651" cy="2643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3277EE-CB8F-1443-A79B-9CE607E2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13" y="1105287"/>
            <a:ext cx="2880000" cy="257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CD9E2-34BA-104D-BC34-428887CE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720" y="1078766"/>
            <a:ext cx="2880000" cy="2596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1077B-D05E-C54D-8600-43F92493A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600" y="3845858"/>
            <a:ext cx="2880000" cy="2525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4B949-7B66-404E-B6DC-AD5F305C1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720" y="3880796"/>
            <a:ext cx="2880000" cy="24558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16F4B2-A3F5-BE43-BC10-ABBE6DC7BEE6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756E9BA-664C-2F4C-BC4E-D21A23616458}"/>
              </a:ext>
            </a:extLst>
          </p:cNvPr>
          <p:cNvSpPr/>
          <p:nvPr/>
        </p:nvSpPr>
        <p:spPr>
          <a:xfrm>
            <a:off x="2996675" y="1009320"/>
            <a:ext cx="2946926" cy="2666167"/>
          </a:xfrm>
          <a:prstGeom prst="round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6273C-35E8-F048-A4DF-A7C381D1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B4EF6-6D78-F04E-8F08-E81078A8D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8" y="105710"/>
            <a:ext cx="4902200" cy="610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5E779-4B03-B043-A969-D3AF7484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071" y="2353235"/>
            <a:ext cx="4726066" cy="18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AA824-39BF-844F-BF01-DCADB3E41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043" y="4326842"/>
            <a:ext cx="2125624" cy="1944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D76C1-6B2E-3F47-B1E9-61288D1AE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99948"/>
            <a:ext cx="1841415" cy="19988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CA1B2F-F0D5-AE4F-9183-4285F8A3665D}"/>
              </a:ext>
            </a:extLst>
          </p:cNvPr>
          <p:cNvSpPr/>
          <p:nvPr/>
        </p:nvSpPr>
        <p:spPr>
          <a:xfrm>
            <a:off x="9327776" y="0"/>
            <a:ext cx="2864224" cy="10219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078F0-2DDD-D540-A035-AEDFB77E7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862" y="199839"/>
            <a:ext cx="4627275" cy="20323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80E80D-BB5F-584D-9ABE-1B95540C6BA8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C7FD20-71D0-2A42-AABD-F098E3375E84}"/>
              </a:ext>
            </a:extLst>
          </p:cNvPr>
          <p:cNvSpPr/>
          <p:nvPr/>
        </p:nvSpPr>
        <p:spPr>
          <a:xfrm>
            <a:off x="4085111" y="926275"/>
            <a:ext cx="648000" cy="496517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4FA344C-9FE0-9A4F-9B67-F0E4312D4D23}"/>
              </a:ext>
            </a:extLst>
          </p:cNvPr>
          <p:cNvSpPr/>
          <p:nvPr/>
        </p:nvSpPr>
        <p:spPr>
          <a:xfrm>
            <a:off x="2820656" y="262423"/>
            <a:ext cx="614164" cy="562902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BCE9D6-27D0-3F42-9FFD-08EB712377AC}"/>
              </a:ext>
            </a:extLst>
          </p:cNvPr>
          <p:cNvSpPr/>
          <p:nvPr/>
        </p:nvSpPr>
        <p:spPr>
          <a:xfrm>
            <a:off x="2185060" y="2353235"/>
            <a:ext cx="1249760" cy="73434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6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608E-3776-4944-B0A9-111ED8FE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3396-216A-CC44-9988-120BB2B4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lnSpc>
                <a:spcPct val="100000"/>
              </a:lnSpc>
              <a:spcBef>
                <a:spcPts val="900"/>
              </a:spcBef>
            </a:pPr>
            <a:r>
              <a:rPr lang="en-US" dirty="0">
                <a:latin typeface="+mn-lt"/>
                <a:cs typeface="Arial" panose="020B0604020202020204" pitchFamily="34" charset="0"/>
              </a:rPr>
              <a:t>We demonstrate that at least three neural processing stages (M50</a:t>
            </a:r>
            <a:r>
              <a:rPr lang="en-US" baseline="-25000" dirty="0">
                <a:latin typeface="+mn-lt"/>
                <a:cs typeface="Arial" panose="020B0604020202020204" pitchFamily="34" charset="0"/>
              </a:rPr>
              <a:t>TRF</a:t>
            </a:r>
            <a:r>
              <a:rPr lang="en-US" dirty="0">
                <a:latin typeface="+mn-lt"/>
                <a:cs typeface="Arial" panose="020B0604020202020204" pitchFamily="34" charset="0"/>
              </a:rPr>
              <a:t>, M200</a:t>
            </a:r>
            <a:r>
              <a:rPr lang="en-US" baseline="-25000" dirty="0">
                <a:latin typeface="+mn-lt"/>
                <a:cs typeface="Arial" panose="020B0604020202020204" pitchFamily="34" charset="0"/>
              </a:rPr>
              <a:t>TRF</a:t>
            </a:r>
            <a:r>
              <a:rPr lang="en-US" dirty="0">
                <a:latin typeface="+mn-lt"/>
                <a:cs typeface="Arial" panose="020B0604020202020204" pitchFamily="34" charset="0"/>
              </a:rPr>
              <a:t>, and M350</a:t>
            </a:r>
            <a:r>
              <a:rPr lang="en-US" baseline="-25000" dirty="0">
                <a:latin typeface="+mn-lt"/>
                <a:cs typeface="Arial" panose="020B0604020202020204" pitchFamily="34" charset="0"/>
              </a:rPr>
              <a:t>TRF</a:t>
            </a:r>
            <a:r>
              <a:rPr lang="en-US" dirty="0">
                <a:latin typeface="+mn-lt"/>
                <a:cs typeface="Arial" panose="020B0604020202020204" pitchFamily="34" charset="0"/>
              </a:rPr>
              <a:t>) when processing continuous degraded speech. </a:t>
            </a:r>
          </a:p>
          <a:p>
            <a:pPr marL="571500" indent="-571500">
              <a:lnSpc>
                <a:spcPct val="100000"/>
              </a:lnSpc>
              <a:spcBef>
                <a:spcPts val="900"/>
              </a:spcBef>
            </a:pPr>
            <a:r>
              <a:rPr lang="en-US" dirty="0">
                <a:latin typeface="+mn-lt"/>
                <a:cs typeface="Arial" panose="020B0604020202020204" pitchFamily="34" charset="0"/>
              </a:rPr>
              <a:t>Only M200</a:t>
            </a:r>
            <a:r>
              <a:rPr lang="en-US" baseline="-25000" dirty="0">
                <a:latin typeface="+mn-lt"/>
                <a:cs typeface="Arial" panose="020B0604020202020204" pitchFamily="34" charset="0"/>
              </a:rPr>
              <a:t>TRF</a:t>
            </a:r>
            <a:r>
              <a:rPr lang="en-US" dirty="0">
                <a:latin typeface="+mn-lt"/>
                <a:cs typeface="Arial" panose="020B0604020202020204" pitchFamily="34" charset="0"/>
              </a:rPr>
              <a:t> highly correlates with behavior and other neural measures (i.e., speech brain coherence) of speech intelligibility. </a:t>
            </a:r>
          </a:p>
          <a:p>
            <a:pPr marL="571500" indent="-571500">
              <a:lnSpc>
                <a:spcPct val="100000"/>
              </a:lnSpc>
              <a:spcBef>
                <a:spcPts val="900"/>
              </a:spcBef>
            </a:pPr>
            <a:r>
              <a:rPr lang="en-US" dirty="0">
                <a:latin typeface="+mn-lt"/>
                <a:cs typeface="Arial" panose="020B0604020202020204" pitchFamily="34" charset="0"/>
              </a:rPr>
              <a:t>Correlation between </a:t>
            </a:r>
            <a:r>
              <a:rPr lang="en-US" dirty="0">
                <a:cs typeface="Arial" panose="020B0604020202020204" pitchFamily="34" charset="0"/>
              </a:rPr>
              <a:t>center frequency of coherence and </a:t>
            </a:r>
            <a:r>
              <a:rPr lang="en-US" dirty="0">
                <a:latin typeface="+mn-lt"/>
                <a:cs typeface="Arial" panose="020B0604020202020204" pitchFamily="34" charset="0"/>
              </a:rPr>
              <a:t>M50</a:t>
            </a:r>
            <a:r>
              <a:rPr lang="en-US" baseline="-25000" dirty="0">
                <a:latin typeface="+mn-lt"/>
                <a:cs typeface="Arial" panose="020B0604020202020204" pitchFamily="34" charset="0"/>
              </a:rPr>
              <a:t>TRF</a:t>
            </a:r>
            <a:r>
              <a:rPr lang="en-US" dirty="0">
                <a:latin typeface="+mn-lt"/>
                <a:cs typeface="Arial" panose="020B0604020202020204" pitchFamily="34" charset="0"/>
              </a:rPr>
              <a:t> as well as M200</a:t>
            </a:r>
            <a:r>
              <a:rPr lang="en-US" baseline="-25000" dirty="0">
                <a:latin typeface="+mn-lt"/>
                <a:cs typeface="Arial" panose="020B0604020202020204" pitchFamily="34" charset="0"/>
              </a:rPr>
              <a:t>TRF</a:t>
            </a:r>
            <a:r>
              <a:rPr lang="en-US" dirty="0">
                <a:latin typeface="+mn-lt"/>
                <a:cs typeface="Arial" panose="020B0604020202020204" pitchFamily="34" charset="0"/>
              </a:rPr>
              <a:t> can reflect shifts in the neural speech tracking from more linguist level to more acoustic level as speech intelligibility declined.  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60A24-4F4A-2E4C-9EBB-E02CD41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14</a:t>
            </a:fld>
            <a:endParaRPr lang="de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47CF1F-825E-5743-A255-CE8630399A61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</a:t>
            </a:r>
          </a:p>
        </p:txBody>
      </p:sp>
    </p:spTree>
    <p:extLst>
      <p:ext uri="{BB962C8B-B14F-4D97-AF65-F5344CB8AC3E}">
        <p14:creationId xmlns:p14="http://schemas.microsoft.com/office/powerpoint/2010/main" val="321444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A1A620-62B7-834E-848F-D42A5582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F6870-3370-9146-9D78-7F8EDA7F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3225"/>
            <a:ext cx="2743200" cy="365125"/>
          </a:xfrm>
        </p:spPr>
        <p:txBody>
          <a:bodyPr/>
          <a:lstStyle/>
          <a:p>
            <a:fld id="{97849394-0141-4681-AEBD-833D9B3076DF}" type="slidenum">
              <a:rPr lang="de-AT" smtClean="0"/>
              <a:pPr/>
              <a:t>15</a:t>
            </a:fld>
            <a:endParaRPr lang="de-A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E9E73-1B88-7147-A79A-EFC919B642CB}"/>
              </a:ext>
            </a:extLst>
          </p:cNvPr>
          <p:cNvSpPr/>
          <p:nvPr/>
        </p:nvSpPr>
        <p:spPr>
          <a:xfrm>
            <a:off x="3004456" y="5575774"/>
            <a:ext cx="8882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Franklin Gothic Book" panose="020B0503020102020204" pitchFamily="34" charset="0"/>
              </a:rPr>
              <a:t>Ya-Ping Chen,</a:t>
            </a:r>
            <a:r>
              <a:rPr lang="en-US" baseline="30000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Patrick Neff, Sabine </a:t>
            </a:r>
            <a:r>
              <a:rPr lang="en-US" dirty="0" err="1">
                <a:latin typeface="Franklin Gothic Book" panose="020B0503020102020204" pitchFamily="34" charset="0"/>
              </a:rPr>
              <a:t>Leske</a:t>
            </a:r>
            <a:r>
              <a:rPr lang="en-US" dirty="0">
                <a:latin typeface="Franklin Gothic Book" panose="020B0503020102020204" pitchFamily="34" charset="0"/>
              </a:rPr>
              <a:t>, Daniel D.E. Wong, Nicole Peter, </a:t>
            </a:r>
            <a:br>
              <a:rPr lang="en-US" dirty="0">
                <a:latin typeface="Franklin Gothic Book" panose="020B0503020102020204" pitchFamily="34" charset="0"/>
              </a:rPr>
            </a:br>
            <a:r>
              <a:rPr lang="en-US" dirty="0">
                <a:latin typeface="Franklin Gothic Book" panose="020B0503020102020204" pitchFamily="34" charset="0"/>
              </a:rPr>
              <a:t>Jonas </a:t>
            </a:r>
            <a:r>
              <a:rPr lang="en-US" dirty="0" err="1">
                <a:latin typeface="Franklin Gothic Book" panose="020B0503020102020204" pitchFamily="34" charset="0"/>
              </a:rPr>
              <a:t>Obleser</a:t>
            </a:r>
            <a:r>
              <a:rPr lang="en-US" dirty="0">
                <a:latin typeface="Franklin Gothic Book" panose="020B0503020102020204" pitchFamily="34" charset="0"/>
              </a:rPr>
              <a:t>, Tobias </a:t>
            </a:r>
            <a:r>
              <a:rPr lang="en-US" dirty="0" err="1">
                <a:latin typeface="Franklin Gothic Book" panose="020B0503020102020204" pitchFamily="34" charset="0"/>
              </a:rPr>
              <a:t>Kleinjung</a:t>
            </a:r>
            <a:r>
              <a:rPr lang="en-US" dirty="0">
                <a:latin typeface="Franklin Gothic Book" panose="020B0503020102020204" pitchFamily="34" charset="0"/>
              </a:rPr>
              <a:t>, Andrew Dimitrijevic, Sarang </a:t>
            </a:r>
            <a:r>
              <a:rPr lang="en-US" dirty="0" err="1">
                <a:latin typeface="Franklin Gothic Book" panose="020B0503020102020204" pitchFamily="34" charset="0"/>
              </a:rPr>
              <a:t>Dalal</a:t>
            </a:r>
            <a:r>
              <a:rPr lang="en-US" dirty="0">
                <a:latin typeface="Franklin Gothic Book" panose="020B0503020102020204" pitchFamily="34" charset="0"/>
              </a:rPr>
              <a:t>, Nathan Weisz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7A46-83B6-1E4C-ACE8-FBB2CE18D1D7}"/>
              </a:ext>
            </a:extLst>
          </p:cNvPr>
          <p:cNvSpPr txBox="1"/>
          <p:nvPr/>
        </p:nvSpPr>
        <p:spPr>
          <a:xfrm>
            <a:off x="844550" y="3795622"/>
            <a:ext cx="10460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Speech intelligibility representations of non-CI ear gradually normalize </a:t>
            </a:r>
            <a:br>
              <a:rPr lang="en-US" sz="2800" dirty="0"/>
            </a:br>
            <a:r>
              <a:rPr lang="en-US" sz="2800" dirty="0"/>
              <a:t>over a year.</a:t>
            </a:r>
          </a:p>
        </p:txBody>
      </p:sp>
    </p:spTree>
    <p:extLst>
      <p:ext uri="{BB962C8B-B14F-4D97-AF65-F5344CB8AC3E}">
        <p14:creationId xmlns:p14="http://schemas.microsoft.com/office/powerpoint/2010/main" val="3677716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EB36-D522-DD42-8868-B0AB1CFB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C5933-32B5-5B40-B34B-5B9C2876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1"/>
            <a:ext cx="9837717" cy="4329952"/>
          </a:xfrm>
        </p:spPr>
        <p:txBody>
          <a:bodyPr>
            <a:normAutofit/>
          </a:bodyPr>
          <a:lstStyle/>
          <a:p>
            <a:pPr marL="457200" indent="-456840" algn="just">
              <a:spcBef>
                <a:spcPts val="900"/>
              </a:spcBef>
              <a:buClr>
                <a:srgbClr val="000000"/>
              </a:buClr>
              <a:buFont typeface="Arial"/>
              <a:buChar char="•"/>
            </a:pPr>
            <a:r>
              <a:rPr lang="en-US" dirty="0">
                <a:latin typeface="+mn-lt"/>
              </a:rPr>
              <a:t>Individuals with a cochlear implant (CI) for treating single-sided deafness have experienced improved speech perception in noise 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/>
              <a:t>Peter et al., 2019</a:t>
            </a:r>
            <a:r>
              <a:rPr lang="en-US" sz="1800" dirty="0">
                <a:latin typeface="+mn-lt"/>
              </a:rPr>
              <a:t>).</a:t>
            </a:r>
            <a:endParaRPr lang="en-US" dirty="0">
              <a:latin typeface="+mn-lt"/>
            </a:endParaRPr>
          </a:p>
          <a:p>
            <a:pPr marL="457200" indent="-456840" algn="just">
              <a:spcBef>
                <a:spcPts val="900"/>
              </a:spcBef>
              <a:buClr>
                <a:srgbClr val="000000"/>
              </a:buClr>
              <a:buFont typeface="Arial"/>
              <a:buChar char="•"/>
            </a:pPr>
            <a:r>
              <a:rPr lang="en-US" dirty="0">
                <a:latin typeface="+mn-lt"/>
              </a:rPr>
              <a:t>However, it is not clear how single-sided CI users’ speech perception improves and how neural speech representation of speech intelligibility changes over a year. </a:t>
            </a:r>
          </a:p>
          <a:p>
            <a:r>
              <a:rPr lang="en-US" dirty="0">
                <a:latin typeface="+mn-lt"/>
              </a:rPr>
              <a:t>Research Question</a:t>
            </a:r>
          </a:p>
          <a:p>
            <a:pPr lvl="1"/>
            <a:r>
              <a:rPr lang="en-US" sz="2800" dirty="0">
                <a:latin typeface="+mn-lt"/>
              </a:rPr>
              <a:t>How neural speech representation of speech intelligibility changes over time in single-sided CI users </a:t>
            </a:r>
            <a:r>
              <a:rPr lang="en-US" sz="2800" b="1" dirty="0">
                <a:latin typeface="+mn-lt"/>
              </a:rPr>
              <a:t>(SSD-CI)</a:t>
            </a:r>
            <a:r>
              <a:rPr lang="en-US" sz="28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587BE-BCE7-DB46-B75B-7E005571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16</a:t>
            </a:fld>
            <a:endParaRPr lang="de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E716F-DF41-A746-8231-B929D08EBDC4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187459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CA8D62-FBD2-5A45-AB48-057FC7A0534A}"/>
              </a:ext>
            </a:extLst>
          </p:cNvPr>
          <p:cNvGrpSpPr/>
          <p:nvPr/>
        </p:nvGrpSpPr>
        <p:grpSpPr>
          <a:xfrm>
            <a:off x="6229485" y="1286306"/>
            <a:ext cx="5896044" cy="4328874"/>
            <a:chOff x="6229485" y="1286306"/>
            <a:chExt cx="5896044" cy="43288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B20EB-BB64-184F-B4AB-5C5A78E7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1588" y="2770722"/>
              <a:ext cx="3367114" cy="24158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90F99A-331D-B74E-9EBF-DC549DB74871}"/>
                </a:ext>
              </a:extLst>
            </p:cNvPr>
            <p:cNvSpPr txBox="1"/>
            <p:nvPr/>
          </p:nvSpPr>
          <p:spPr>
            <a:xfrm>
              <a:off x="7019036" y="1286306"/>
              <a:ext cx="4179222" cy="445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/>
                <a:t>3 x 3 Stimulus Manipulation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AB9451-443C-3247-88F6-26069D4C20DA}"/>
                </a:ext>
              </a:extLst>
            </p:cNvPr>
            <p:cNvSpPr txBox="1"/>
            <p:nvPr/>
          </p:nvSpPr>
          <p:spPr>
            <a:xfrm>
              <a:off x="7646123" y="2467173"/>
              <a:ext cx="596744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8-Hz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33CBF5-9148-C64E-9DB2-518BF880B084}"/>
                </a:ext>
              </a:extLst>
            </p:cNvPr>
            <p:cNvSpPr txBox="1"/>
            <p:nvPr/>
          </p:nvSpPr>
          <p:spPr>
            <a:xfrm>
              <a:off x="8862995" y="2467173"/>
              <a:ext cx="596744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4-Hz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9F07FD-C016-BE45-842C-749377FB3C62}"/>
                </a:ext>
              </a:extLst>
            </p:cNvPr>
            <p:cNvSpPr txBox="1"/>
            <p:nvPr/>
          </p:nvSpPr>
          <p:spPr>
            <a:xfrm>
              <a:off x="10079868" y="2467173"/>
              <a:ext cx="596744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2-Hz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F55F2-3F12-FF49-BDDD-7BD09DA0CB5E}"/>
                </a:ext>
              </a:extLst>
            </p:cNvPr>
            <p:cNvSpPr txBox="1"/>
            <p:nvPr/>
          </p:nvSpPr>
          <p:spPr>
            <a:xfrm>
              <a:off x="7750333" y="1978830"/>
              <a:ext cx="2888712" cy="41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Temporal degradation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E0E8CC-933F-5647-BA94-0D48D23AFE0F}"/>
                </a:ext>
              </a:extLst>
            </p:cNvPr>
            <p:cNvSpPr txBox="1"/>
            <p:nvPr/>
          </p:nvSpPr>
          <p:spPr>
            <a:xfrm>
              <a:off x="6568530" y="2993779"/>
              <a:ext cx="947677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16-band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0FC5FB-7A9C-AA47-BE29-9935E024E05D}"/>
                </a:ext>
              </a:extLst>
            </p:cNvPr>
            <p:cNvSpPr txBox="1"/>
            <p:nvPr/>
          </p:nvSpPr>
          <p:spPr>
            <a:xfrm>
              <a:off x="6683410" y="3812364"/>
              <a:ext cx="832797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8-band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E81CAA-BD32-7B44-A34A-5F89A57B3BF4}"/>
                </a:ext>
              </a:extLst>
            </p:cNvPr>
            <p:cNvSpPr txBox="1"/>
            <p:nvPr/>
          </p:nvSpPr>
          <p:spPr>
            <a:xfrm>
              <a:off x="6683410" y="4630948"/>
              <a:ext cx="832797" cy="39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4-band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C5BFD4-15F2-5643-AE06-098C4380CD81}"/>
                </a:ext>
              </a:extLst>
            </p:cNvPr>
            <p:cNvSpPr txBox="1"/>
            <p:nvPr/>
          </p:nvSpPr>
          <p:spPr>
            <a:xfrm rot="16200000">
              <a:off x="5069275" y="3907271"/>
              <a:ext cx="2741678" cy="42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Spectral degradation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9CBBA6-E76F-9742-A49A-62B36D1BDDFF}"/>
                </a:ext>
              </a:extLst>
            </p:cNvPr>
            <p:cNvSpPr txBox="1"/>
            <p:nvPr/>
          </p:nvSpPr>
          <p:spPr>
            <a:xfrm>
              <a:off x="10738031" y="2599541"/>
              <a:ext cx="1244790" cy="431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intelligible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2152F6-04A6-2747-A0A0-13F999784947}"/>
                </a:ext>
              </a:extLst>
            </p:cNvPr>
            <p:cNvSpPr txBox="1"/>
            <p:nvPr/>
          </p:nvSpPr>
          <p:spPr>
            <a:xfrm>
              <a:off x="6901513" y="5183475"/>
              <a:ext cx="1244790" cy="431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intelligible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A3F99A-0DCD-124C-8E91-949AA5CCDBBD}"/>
                </a:ext>
              </a:extLst>
            </p:cNvPr>
            <p:cNvSpPr txBox="1"/>
            <p:nvPr/>
          </p:nvSpPr>
          <p:spPr>
            <a:xfrm>
              <a:off x="10616359" y="5179699"/>
              <a:ext cx="1509170" cy="431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unintelligible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7DE06E-0355-4B4C-8990-72F43F13E685}"/>
                </a:ext>
              </a:extLst>
            </p:cNvPr>
            <p:cNvCxnSpPr>
              <a:cxnSpLocks/>
            </p:cNvCxnSpPr>
            <p:nvPr/>
          </p:nvCxnSpPr>
          <p:spPr>
            <a:xfrm>
              <a:off x="8154906" y="5382258"/>
              <a:ext cx="245093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C0A9EF1-154A-FB40-86C7-BE4AFC70300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6709" y="3031246"/>
              <a:ext cx="23717" cy="21607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D73D0C-827C-7C4F-9E54-6C491F49F79F}"/>
              </a:ext>
            </a:extLst>
          </p:cNvPr>
          <p:cNvSpPr txBox="1">
            <a:spLocks/>
          </p:cNvSpPr>
          <p:nvPr/>
        </p:nvSpPr>
        <p:spPr>
          <a:xfrm>
            <a:off x="841446" y="1358840"/>
            <a:ext cx="1789037" cy="12367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4CC30-CA34-3744-9DDC-982994FC1D31}"/>
              </a:ext>
            </a:extLst>
          </p:cNvPr>
          <p:cNvSpPr txBox="1">
            <a:spLocks/>
          </p:cNvSpPr>
          <p:nvPr/>
        </p:nvSpPr>
        <p:spPr>
          <a:xfrm>
            <a:off x="1277820" y="2361889"/>
            <a:ext cx="1789037" cy="12367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5D19B-A207-E04F-9B98-8C95EEC63EE4}"/>
              </a:ext>
            </a:extLst>
          </p:cNvPr>
          <p:cNvSpPr txBox="1">
            <a:spLocks/>
          </p:cNvSpPr>
          <p:nvPr/>
        </p:nvSpPr>
        <p:spPr>
          <a:xfrm>
            <a:off x="1863552" y="3353568"/>
            <a:ext cx="1789037" cy="12367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not                well</a:t>
            </a:r>
            <a:br>
              <a:rPr lang="en-US" sz="1600" dirty="0">
                <a:solidFill>
                  <a:sysClr val="windowText" lastClr="000000"/>
                </a:solidFill>
              </a:rPr>
            </a:br>
            <a:r>
              <a:rPr lang="en-US" sz="1600" dirty="0">
                <a:solidFill>
                  <a:sysClr val="windowText" lastClr="000000"/>
                </a:solidFill>
              </a:rPr>
              <a:t>1     2      3     4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16F1E5-BCEB-3D47-A170-373F3170ADB9}"/>
              </a:ext>
            </a:extLst>
          </p:cNvPr>
          <p:cNvCxnSpPr>
            <a:cxnSpLocks/>
          </p:cNvCxnSpPr>
          <p:nvPr/>
        </p:nvCxnSpPr>
        <p:spPr>
          <a:xfrm>
            <a:off x="430765" y="1950568"/>
            <a:ext cx="1224383" cy="39115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7359A7-54C4-A446-B863-D95B53D6CCD8}"/>
              </a:ext>
            </a:extLst>
          </p:cNvPr>
          <p:cNvSpPr txBox="1"/>
          <p:nvPr/>
        </p:nvSpPr>
        <p:spPr>
          <a:xfrm>
            <a:off x="2758071" y="1676984"/>
            <a:ext cx="1199701" cy="398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0.5-1.5 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BBD93-BA60-754B-AF35-59853D3D4063}"/>
              </a:ext>
            </a:extLst>
          </p:cNvPr>
          <p:cNvSpPr txBox="1"/>
          <p:nvPr/>
        </p:nvSpPr>
        <p:spPr>
          <a:xfrm>
            <a:off x="3128094" y="2942121"/>
            <a:ext cx="952907" cy="398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0.6 s</a:t>
            </a:r>
          </a:p>
        </p:txBody>
      </p:sp>
      <p:pic>
        <p:nvPicPr>
          <p:cNvPr id="27" name="Graphic 26" descr="Volume">
            <a:extLst>
              <a:ext uri="{FF2B5EF4-FFF2-40B4-BE49-F238E27FC236}">
                <a16:creationId xmlns:a16="http://schemas.microsoft.com/office/drawing/2014/main" id="{9BC13C03-A682-7E4F-8196-753FDDFC0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3744" y="2359359"/>
            <a:ext cx="434423" cy="4774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273D2F-8BA2-6947-953A-C8E5396B4706}"/>
              </a:ext>
            </a:extLst>
          </p:cNvPr>
          <p:cNvSpPr txBox="1"/>
          <p:nvPr/>
        </p:nvSpPr>
        <p:spPr>
          <a:xfrm>
            <a:off x="3699069" y="3501102"/>
            <a:ext cx="2353344" cy="69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comprehension rating</a:t>
            </a:r>
            <a:br>
              <a:rPr lang="en-US" dirty="0"/>
            </a:br>
            <a:r>
              <a:rPr lang="en-US" dirty="0"/>
              <a:t>max. 2 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3D42D-2289-8144-B17A-CF084B239FA3}"/>
              </a:ext>
            </a:extLst>
          </p:cNvPr>
          <p:cNvSpPr txBox="1">
            <a:spLocks/>
          </p:cNvSpPr>
          <p:nvPr/>
        </p:nvSpPr>
        <p:spPr>
          <a:xfrm>
            <a:off x="2816134" y="4413030"/>
            <a:ext cx="1789037" cy="12367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CA9A35-B2B5-6B44-8CD4-E8CBF0C99FED}"/>
              </a:ext>
            </a:extLst>
          </p:cNvPr>
          <p:cNvSpPr/>
          <p:nvPr/>
        </p:nvSpPr>
        <p:spPr>
          <a:xfrm>
            <a:off x="4690435" y="4788091"/>
            <a:ext cx="578590" cy="398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 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FF9469B-D25E-824F-8825-3DFF95CDAE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4826006"/>
            <a:ext cx="563305" cy="4107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AE392CF-83CF-7E4A-A131-1D2763C29103}"/>
              </a:ext>
            </a:extLst>
          </p:cNvPr>
          <p:cNvSpPr txBox="1"/>
          <p:nvPr/>
        </p:nvSpPr>
        <p:spPr>
          <a:xfrm>
            <a:off x="3605321" y="2338011"/>
            <a:ext cx="2511001" cy="58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monaural presentation of degraded noun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4CBF04C-4E18-9244-BC96-59D8C6B14D81}"/>
              </a:ext>
            </a:extLst>
          </p:cNvPr>
          <p:cNvSpPr txBox="1">
            <a:spLocks/>
          </p:cNvSpPr>
          <p:nvPr/>
        </p:nvSpPr>
        <p:spPr>
          <a:xfrm>
            <a:off x="8610600" y="645047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849394-0141-4681-AEBD-833D9B3076DF}" type="slidenum">
              <a:rPr lang="de-AT" smtClean="0"/>
              <a:pPr/>
              <a:t>17</a:t>
            </a:fld>
            <a:endParaRPr lang="de-AT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E11A22-7B21-9241-9DA0-41415B54E792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38414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C4692-2C98-8C4E-AA3B-4F56ADD6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18</a:t>
            </a:fld>
            <a:endParaRPr lang="de-AT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22802F-CAFF-A24C-AF8E-D2DFB7687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62676"/>
              </p:ext>
            </p:extLst>
          </p:nvPr>
        </p:nvGraphicFramePr>
        <p:xfrm>
          <a:off x="7366000" y="256169"/>
          <a:ext cx="4642224" cy="59617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9145">
                  <a:extLst>
                    <a:ext uri="{9D8B030D-6E8A-4147-A177-3AD203B41FA5}">
                      <a16:colId xmlns:a16="http://schemas.microsoft.com/office/drawing/2014/main" val="1563291152"/>
                    </a:ext>
                  </a:extLst>
                </a:gridCol>
                <a:gridCol w="1637033">
                  <a:extLst>
                    <a:ext uri="{9D8B030D-6E8A-4147-A177-3AD203B41FA5}">
                      <a16:colId xmlns:a16="http://schemas.microsoft.com/office/drawing/2014/main" val="1132558896"/>
                    </a:ext>
                  </a:extLst>
                </a:gridCol>
                <a:gridCol w="1636046">
                  <a:extLst>
                    <a:ext uri="{9D8B030D-6E8A-4147-A177-3AD203B41FA5}">
                      <a16:colId xmlns:a16="http://schemas.microsoft.com/office/drawing/2014/main" val="3493206940"/>
                    </a:ext>
                  </a:extLst>
                </a:gridCol>
              </a:tblGrid>
              <a:tr h="13897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CI Sub 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 at CI Activation (</a:t>
                      </a:r>
                      <a:r>
                        <a:rPr lang="en-US" sz="2000" dirty="0" err="1"/>
                        <a:t>yrs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Duration of Deafness (</a:t>
                      </a:r>
                      <a:r>
                        <a:rPr lang="en-US" sz="2000" dirty="0" err="1"/>
                        <a:t>yrs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86083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46307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628777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766973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258485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9794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901493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224258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6433889"/>
                  </a:ext>
                </a:extLst>
              </a:tr>
              <a:tr h="447973">
                <a:tc>
                  <a:txBody>
                    <a:bodyPr/>
                    <a:lstStyle/>
                    <a:p>
                      <a:r>
                        <a:rPr lang="en-US" sz="2400" dirty="0"/>
                        <a:t>CI9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0420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CI10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3187182"/>
                  </a:ext>
                </a:extLst>
              </a:tr>
            </a:tbl>
          </a:graphicData>
        </a:graphic>
      </p:graphicFrame>
      <p:sp>
        <p:nvSpPr>
          <p:cNvPr id="6" name="CustomShape 27">
            <a:extLst>
              <a:ext uri="{FF2B5EF4-FFF2-40B4-BE49-F238E27FC236}">
                <a16:creationId xmlns:a16="http://schemas.microsoft.com/office/drawing/2014/main" id="{838FFB72-2A4E-644F-882F-742DC8FC2CA5}"/>
              </a:ext>
            </a:extLst>
          </p:cNvPr>
          <p:cNvSpPr/>
          <p:nvPr/>
        </p:nvSpPr>
        <p:spPr>
          <a:xfrm>
            <a:off x="517445" y="258508"/>
            <a:ext cx="6628422" cy="5961752"/>
          </a:xfrm>
          <a:prstGeom prst="roundRect">
            <a:avLst>
              <a:gd name="adj" fmla="val 6788"/>
            </a:avLst>
          </a:prstGeom>
          <a:solidFill>
            <a:srgbClr val="EBF1DE"/>
          </a:solidFill>
          <a:ln w="7632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8000" tIns="72000" rIns="180000" bIns="7200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10 single-sided cochlear implant users (</a:t>
            </a:r>
            <a:r>
              <a:rPr lang="en-US" sz="2000" b="1" dirty="0"/>
              <a:t>SSD-CI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(5 right-sided + 5 left-sided)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4 female, mean age 46.9 (27-63)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10 age-and-sex matched controls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4 female, mean age 48.2 (29-61)</a:t>
            </a:r>
          </a:p>
          <a:p>
            <a:pPr lvl="2"/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Stimuli</a:t>
            </a:r>
            <a:endParaRPr lang="en-US" sz="2000" dirty="0"/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216 standard German nouns presented monaurally to each ear </a:t>
            </a:r>
          </a:p>
          <a:p>
            <a:pPr marL="1257300" lvl="2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3 levels of temporal smoothing </a:t>
            </a:r>
            <a:br>
              <a:rPr lang="en-US" sz="2000" dirty="0"/>
            </a:br>
            <a:r>
              <a:rPr lang="en-US" sz="2000" dirty="0"/>
              <a:t>x 3 levels of spectral degradation</a:t>
            </a:r>
          </a:p>
          <a:p>
            <a:pPr lvl="2">
              <a:buSzPct val="100000"/>
            </a:pPr>
            <a:endParaRPr lang="en-US" sz="1200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EEG measurement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128 channel EEG (ANT-Neuro system)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1 session for healthy controls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4 sessions for CI users</a:t>
            </a:r>
          </a:p>
          <a:p>
            <a:pPr marL="1257300" lvl="2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Pre-op (only healthy ear) &amp; </a:t>
            </a:r>
            <a:br>
              <a:rPr lang="en-US" sz="2000" dirty="0"/>
            </a:br>
            <a:r>
              <a:rPr lang="en-US" sz="2000" dirty="0"/>
              <a:t>3 Post-op (3, 6 &amp; 12 months)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F0CF78-C9A7-B249-8C5F-A8A6F758BB10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115694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FD74E-1A6A-7E40-8559-7858065C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19</a:t>
            </a:fld>
            <a:endParaRPr lang="de-A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324A92-EAD2-8041-80DA-A7602058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8028" y="1658255"/>
            <a:ext cx="8255000" cy="3692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B32937-DEC2-2C42-B19C-CDF8F03E40CB}"/>
              </a:ext>
            </a:extLst>
          </p:cNvPr>
          <p:cNvSpPr txBox="1"/>
          <p:nvPr/>
        </p:nvSpPr>
        <p:spPr>
          <a:xfrm>
            <a:off x="7461669" y="1258145"/>
            <a:ext cx="18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Healthy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3E965-9DF3-E749-9139-4DF1FC3E077D}"/>
              </a:ext>
            </a:extLst>
          </p:cNvPr>
          <p:cNvSpPr txBox="1"/>
          <p:nvPr/>
        </p:nvSpPr>
        <p:spPr>
          <a:xfrm>
            <a:off x="3505057" y="1258145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SSD-CI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D40D7B-057E-914C-8810-52473FF65B99}"/>
              </a:ext>
            </a:extLst>
          </p:cNvPr>
          <p:cNvSpPr txBox="1"/>
          <p:nvPr/>
        </p:nvSpPr>
        <p:spPr>
          <a:xfrm>
            <a:off x="358106" y="389746"/>
            <a:ext cx="6293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Preoperative Pure Tone Audiograms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D68562-40F6-0147-96C0-C127B63E220A}"/>
              </a:ext>
            </a:extLst>
          </p:cNvPr>
          <p:cNvSpPr/>
          <p:nvPr/>
        </p:nvSpPr>
        <p:spPr>
          <a:xfrm>
            <a:off x="8388109" y="5599855"/>
            <a:ext cx="346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Peter et al. (2019) Swiss Med </a:t>
            </a:r>
            <a:r>
              <a:rPr lang="en-US" dirty="0" err="1"/>
              <a:t>Wkly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D84E7-9E37-A644-882F-1AF86AF7C313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93580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9831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human beings process degraded speech?</a:t>
            </a:r>
            <a:endParaRPr lang="de-AT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82980" y="1526345"/>
            <a:ext cx="10226040" cy="4275015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3200" dirty="0">
                <a:latin typeface="+mn-lt"/>
              </a:rPr>
              <a:t>Two studies</a:t>
            </a:r>
          </a:p>
          <a:p>
            <a:pPr>
              <a:lnSpc>
                <a:spcPct val="130000"/>
              </a:lnSpc>
            </a:pPr>
            <a:r>
              <a:rPr lang="en-US" dirty="0">
                <a:latin typeface="+mn-lt"/>
              </a:rPr>
              <a:t>Study 1: on a </a:t>
            </a:r>
            <a:r>
              <a:rPr lang="en-US" b="1" dirty="0">
                <a:latin typeface="+mn-lt"/>
              </a:rPr>
              <a:t>short</a:t>
            </a:r>
            <a:r>
              <a:rPr lang="en-US" dirty="0">
                <a:latin typeface="+mn-lt"/>
              </a:rPr>
              <a:t>-time level </a:t>
            </a:r>
            <a:r>
              <a:rPr lang="en-US" sz="1800" dirty="0">
                <a:latin typeface="+mn-lt"/>
              </a:rPr>
              <a:t>(under review at </a:t>
            </a:r>
            <a:r>
              <a:rPr lang="en-US" sz="1800" dirty="0" err="1">
                <a:latin typeface="+mn-lt"/>
              </a:rPr>
              <a:t>NeuroImage</a:t>
            </a:r>
            <a:r>
              <a:rPr lang="en-US" sz="1800" dirty="0">
                <a:latin typeface="+mn-lt"/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latin typeface="+mn-lt"/>
              </a:rPr>
              <a:t>How speech intelligibility modulates neural speech tracking within 400 </a:t>
            </a:r>
            <a:r>
              <a:rPr lang="en-US" dirty="0" err="1">
                <a:latin typeface="+mn-lt"/>
              </a:rPr>
              <a:t>ms</a:t>
            </a:r>
            <a:r>
              <a:rPr lang="en-US" dirty="0">
                <a:latin typeface="+mn-lt"/>
              </a:rPr>
              <a:t>?</a:t>
            </a:r>
            <a:endParaRPr lang="en-US" sz="1200" dirty="0">
              <a:latin typeface="+mn-lt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+mn-lt"/>
              </a:rPr>
              <a:t>Study 2: on a </a:t>
            </a:r>
            <a:r>
              <a:rPr lang="en-US" b="1" dirty="0">
                <a:latin typeface="+mn-lt"/>
              </a:rPr>
              <a:t>long</a:t>
            </a:r>
            <a:r>
              <a:rPr lang="en-US" dirty="0">
                <a:latin typeface="+mn-lt"/>
              </a:rPr>
              <a:t>-</a:t>
            </a:r>
            <a:r>
              <a:rPr lang="en-US" dirty="0"/>
              <a:t>time</a:t>
            </a:r>
            <a:r>
              <a:rPr lang="en-US" dirty="0">
                <a:latin typeface="+mn-lt"/>
              </a:rPr>
              <a:t> level </a:t>
            </a:r>
            <a:r>
              <a:rPr lang="en-US" sz="1800" dirty="0">
                <a:latin typeface="+mn-lt"/>
              </a:rPr>
              <a:t>(in preparation)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latin typeface="+mn-lt"/>
              </a:rPr>
              <a:t>How speech intelligibility representations of non-CI ear change over a year?</a:t>
            </a:r>
          </a:p>
          <a:p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96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6B523-F509-984F-A91F-279E83CE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20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88CF2-70B7-B841-BBF0-4F51BCE4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41" y="1173739"/>
            <a:ext cx="8296959" cy="5181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0E956F-2AEC-DA4D-874D-A7C422A9A2EF}"/>
              </a:ext>
            </a:extLst>
          </p:cNvPr>
          <p:cNvSpPr txBox="1"/>
          <p:nvPr/>
        </p:nvSpPr>
        <p:spPr>
          <a:xfrm>
            <a:off x="358106" y="389746"/>
            <a:ext cx="3308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Behavioral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1ED98C-B03E-334B-B257-174184A357B6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3527365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11928-2CA6-DA4D-979A-E0CA56CB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21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81405-158B-7645-A582-D7F78439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25" y="1231900"/>
            <a:ext cx="3207419" cy="1972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35DBBE-BA21-B943-AD45-51270C120E70}"/>
              </a:ext>
            </a:extLst>
          </p:cNvPr>
          <p:cNvSpPr/>
          <p:nvPr/>
        </p:nvSpPr>
        <p:spPr>
          <a:xfrm>
            <a:off x="510825" y="424545"/>
            <a:ext cx="7300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Representational Similarity Analysis (RSA)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D4352-57C5-BC46-9D63-BE928934F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56" y="1209546"/>
            <a:ext cx="3873500" cy="219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57FCE-F5CF-C243-92CC-A2495687E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035" y="3674728"/>
            <a:ext cx="3746500" cy="2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64E9D5-7BB4-E145-9445-A16B7BAF0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0" y="3679717"/>
            <a:ext cx="2743200" cy="2535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50350E-2A4C-3445-B0A0-52F094F52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970" y="2136646"/>
            <a:ext cx="578623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4A8814-80D2-1143-B62B-3BE2DB21B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648" y="4773278"/>
            <a:ext cx="578623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5FF5D2-A5FE-4441-B503-FA2BBBC4A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5247" y="3062501"/>
            <a:ext cx="2006600" cy="1282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B9702C-1CBD-F841-9BE4-D403BA0FBA95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406992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BE5BF-133E-B340-8D12-D1B62435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22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14CE1-5577-E14C-8463-03714E9D6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9" y="152748"/>
            <a:ext cx="1180422" cy="1090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0D9D6-5D5B-EA46-82CC-D5FACA39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24" y="1232433"/>
            <a:ext cx="4741347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A3DA5-2D56-304B-B477-C7D8C8E63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46" y="1232433"/>
            <a:ext cx="4386189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EE50DD-8330-5149-8080-AF87174F8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075" y="769299"/>
            <a:ext cx="2196000" cy="959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080B65-3A0C-B34B-89C6-54A86D33C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692" y="769299"/>
            <a:ext cx="2196000" cy="799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BABC11-FE94-D24B-8520-FAE94FE1B61E}"/>
              </a:ext>
            </a:extLst>
          </p:cNvPr>
          <p:cNvSpPr txBox="1"/>
          <p:nvPr/>
        </p:nvSpPr>
        <p:spPr>
          <a:xfrm>
            <a:off x="2439567" y="125720"/>
            <a:ext cx="2155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Non-CI 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3E814-5911-684B-A636-2AB84F87EABE}"/>
              </a:ext>
            </a:extLst>
          </p:cNvPr>
          <p:cNvSpPr txBox="1"/>
          <p:nvPr/>
        </p:nvSpPr>
        <p:spPr>
          <a:xfrm>
            <a:off x="7955059" y="125720"/>
            <a:ext cx="2155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CI Ear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D25950-AE89-1148-A5F4-FE5FFEBAF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7463" y="5223010"/>
            <a:ext cx="5812429" cy="12274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423277-2B4B-5249-9480-C736F08F8C7C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42380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E44A-46CD-7F4B-ADDE-4177B5EA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23</a:t>
            </a:fld>
            <a:endParaRPr lang="de-A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32E6B4-1FDF-554B-8F3B-D541AD878D5B}"/>
              </a:ext>
            </a:extLst>
          </p:cNvPr>
          <p:cNvSpPr/>
          <p:nvPr/>
        </p:nvSpPr>
        <p:spPr>
          <a:xfrm>
            <a:off x="838199" y="337921"/>
            <a:ext cx="76756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Shared Representations </a:t>
            </a:r>
            <a:br>
              <a:rPr lang="en-US" sz="3200" b="1" dirty="0"/>
            </a:br>
            <a:r>
              <a:rPr lang="en-US" sz="3200" b="1" dirty="0"/>
              <a:t>between SSD-CI users and healthy controls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FB3BB-14B2-DF47-ABA2-4D1404AB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802408"/>
            <a:ext cx="9055100" cy="401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E0858-4513-6447-8CF1-EC3ABC9BD305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833934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1EE1D-9628-8F46-B749-7CB57E41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04240-0DAA-9542-BC04-53BAC7C4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9" y="2358718"/>
            <a:ext cx="1710408" cy="17610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2065CA-FEE4-224D-9A2C-CACB6119DFBC}"/>
              </a:ext>
            </a:extLst>
          </p:cNvPr>
          <p:cNvSpPr/>
          <p:nvPr/>
        </p:nvSpPr>
        <p:spPr>
          <a:xfrm>
            <a:off x="9327776" y="0"/>
            <a:ext cx="2864224" cy="10219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089FC-BCBD-4644-B78E-76DF8614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96" y="297346"/>
            <a:ext cx="9887373" cy="55987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FD57B7-AF12-924B-8BB5-757A7DE24A22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5782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608E-3776-4944-B0A9-111ED8FE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3396-216A-CC44-9988-120BB2B4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The CI benefits not only the CI ear but also the non-CI ear. </a:t>
            </a:r>
          </a:p>
          <a:p>
            <a:pPr marL="571500" indent="-571500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We show that auditory cortical speech processing  after CI implantation gradually normalizes towards generally normal functioning within months.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60A24-4F4A-2E4C-9EBB-E02CD41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25</a:t>
            </a:fld>
            <a:endParaRPr lang="de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3F8417-0423-C34A-8B1F-EE82A727D9FF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40969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C5B9-2068-844B-A58B-0D450C17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121"/>
            <a:ext cx="2743200" cy="365125"/>
          </a:xfrm>
        </p:spPr>
        <p:txBody>
          <a:bodyPr/>
          <a:lstStyle/>
          <a:p>
            <a:fld id="{97849394-0141-4681-AEBD-833D9B3076DF}" type="slidenum">
              <a:rPr lang="de-AT" smtClean="0"/>
              <a:pPr/>
              <a:t>26</a:t>
            </a:fld>
            <a:endParaRPr lang="de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BAD6-1C07-F340-B9DE-94E8988D67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30192"/>
            <a:ext cx="6548259" cy="422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FD6BA-8557-3541-B1DD-545BECB499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32" y="1600232"/>
            <a:ext cx="972000" cy="729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2D315-AB71-F84A-8EE6-6C51A6D21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4711" y="1600232"/>
            <a:ext cx="972000" cy="729000"/>
          </a:xfrm>
          <a:prstGeom prst="rect">
            <a:avLst/>
          </a:prstGeom>
        </p:spPr>
      </p:pic>
      <p:pic>
        <p:nvPicPr>
          <p:cNvPr id="9" name="Picture 2" descr="https://uc87db5e1d80bd230085761c74ea.previews.dropboxusercontent.com/p/thumb/AASRzPBPDvc-r3YU3eQLpi2Za2WFz7ECI0ucmgU4Hqzxz2kLbcHgTuKtmNJ7EMDd3TAKsx-ZmR0-MYGF4wYJ4Vbw6LorCRmxNKcf500GeO4ZimStV1p12lkJYOSJSLDLuxHp76S9b_vtUUP3IMT2bzukDRdiyWSLH2RcTbTUq8wp36fL1YcFdXR8ZO4aveGTEe6qxu1G-vjQcuyufVEmP0WtzB5CU2U3tKZt5nLwz73u55KQ3Em_cmAEgkD6vePtePs/p.jpeg?size_mode=5">
            <a:extLst>
              <a:ext uri="{FF2B5EF4-FFF2-40B4-BE49-F238E27FC236}">
                <a16:creationId xmlns:a16="http://schemas.microsoft.com/office/drawing/2014/main" id="{E267A3F1-7670-9F4F-9E88-02B52D25A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73580" y="420489"/>
            <a:ext cx="3296421" cy="89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7E93C6-E0E5-D846-BB31-427E663B8A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490" y="1600232"/>
            <a:ext cx="972000" cy="7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1C3EC-C6C6-084F-86AB-097C9CE364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269" y="1600232"/>
            <a:ext cx="972000" cy="7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4DE7D7-DBCB-DB4F-B908-4AB08FE76D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048" y="1600232"/>
            <a:ext cx="972000" cy="7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A0335E-B0C8-CC44-B087-B6D23777CB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3828" y="1600232"/>
            <a:ext cx="972000" cy="729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BE3BFA-2E79-C04A-9007-98DACE5E6B10}"/>
              </a:ext>
            </a:extLst>
          </p:cNvPr>
          <p:cNvSpPr/>
          <p:nvPr/>
        </p:nvSpPr>
        <p:spPr>
          <a:xfrm>
            <a:off x="8117504" y="1275769"/>
            <a:ext cx="227587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Anne Keitel</a:t>
            </a:r>
          </a:p>
          <a:p>
            <a:pPr algn="ctr"/>
            <a:r>
              <a:rPr lang="en-US" sz="1600" dirty="0"/>
              <a:t>University of Dundee, UK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E4315B-000E-B743-8A3B-B8441935DC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078" y="122489"/>
            <a:ext cx="1702779" cy="5322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1BC69B-6D6C-FB46-81F4-E2E932D20B19}"/>
              </a:ext>
            </a:extLst>
          </p:cNvPr>
          <p:cNvSpPr/>
          <p:nvPr/>
        </p:nvSpPr>
        <p:spPr>
          <a:xfrm>
            <a:off x="7598162" y="5710801"/>
            <a:ext cx="33145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Sebastian Rösch</a:t>
            </a:r>
          </a:p>
          <a:p>
            <a:pPr algn="ctr"/>
            <a:r>
              <a:rPr lang="en-US" sz="1600" dirty="0"/>
              <a:t>Paracelsus Medical University, Austria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9C934-FCE1-114D-9348-F87F23E95E95}"/>
              </a:ext>
            </a:extLst>
          </p:cNvPr>
          <p:cNvSpPr txBox="1"/>
          <p:nvPr/>
        </p:nvSpPr>
        <p:spPr>
          <a:xfrm>
            <a:off x="8056141" y="4324792"/>
            <a:ext cx="23986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Sabine </a:t>
            </a:r>
            <a:r>
              <a:rPr lang="en-US" dirty="0" err="1"/>
              <a:t>Leske</a:t>
            </a:r>
            <a:endParaRPr lang="en-US" dirty="0"/>
          </a:p>
          <a:p>
            <a:pPr algn="ctr"/>
            <a:r>
              <a:rPr lang="en-US" sz="1600" dirty="0"/>
              <a:t>University of Oslo, Norway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DEF74-152E-A745-898D-265BA54F2CAA}"/>
              </a:ext>
            </a:extLst>
          </p:cNvPr>
          <p:cNvSpPr/>
          <p:nvPr/>
        </p:nvSpPr>
        <p:spPr>
          <a:xfrm>
            <a:off x="7881413" y="1968775"/>
            <a:ext cx="274806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Daniel D.E. Wong</a:t>
            </a:r>
          </a:p>
          <a:p>
            <a:pPr algn="ctr"/>
            <a:r>
              <a:rPr lang="en-US" sz="1600" dirty="0"/>
              <a:t>Universität Konstanz, Germany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48BA3-70DA-AA41-82C3-58C71A6546F6}"/>
              </a:ext>
            </a:extLst>
          </p:cNvPr>
          <p:cNvSpPr txBox="1"/>
          <p:nvPr/>
        </p:nvSpPr>
        <p:spPr>
          <a:xfrm>
            <a:off x="7822519" y="3354787"/>
            <a:ext cx="286584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Nicole Peter</a:t>
            </a:r>
          </a:p>
          <a:p>
            <a:pPr algn="ctr"/>
            <a:r>
              <a:rPr lang="en-US" dirty="0"/>
              <a:t>Tobias </a:t>
            </a:r>
            <a:r>
              <a:rPr lang="en-US" dirty="0" err="1"/>
              <a:t>Kleinjung</a:t>
            </a:r>
            <a:endParaRPr lang="en-US" dirty="0"/>
          </a:p>
          <a:p>
            <a:pPr algn="ctr"/>
            <a:r>
              <a:rPr lang="en-US" sz="1600" dirty="0"/>
              <a:t>University of Zurich, Switzerland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EB8538-D686-A040-88AF-B192E4572334}"/>
              </a:ext>
            </a:extLst>
          </p:cNvPr>
          <p:cNvSpPr/>
          <p:nvPr/>
        </p:nvSpPr>
        <p:spPr>
          <a:xfrm>
            <a:off x="7890967" y="2661781"/>
            <a:ext cx="272895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Jonas </a:t>
            </a:r>
            <a:r>
              <a:rPr lang="en-US" dirty="0" err="1"/>
              <a:t>Obleser</a:t>
            </a:r>
            <a:endParaRPr lang="en-US" dirty="0"/>
          </a:p>
          <a:p>
            <a:pPr algn="ctr"/>
            <a:r>
              <a:rPr lang="en-US" sz="1600" dirty="0"/>
              <a:t>University of Lübeck, Germany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BC5798-4E70-0841-8BAB-620546878DDE}"/>
              </a:ext>
            </a:extLst>
          </p:cNvPr>
          <p:cNvSpPr/>
          <p:nvPr/>
        </p:nvSpPr>
        <p:spPr>
          <a:xfrm>
            <a:off x="8006992" y="5017798"/>
            <a:ext cx="249690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Sarang </a:t>
            </a:r>
            <a:r>
              <a:rPr lang="en-US" dirty="0" err="1"/>
              <a:t>Dalal</a:t>
            </a:r>
            <a:endParaRPr lang="en-US" dirty="0"/>
          </a:p>
          <a:p>
            <a:pPr algn="ctr"/>
            <a:r>
              <a:rPr lang="en-US" sz="1600" dirty="0"/>
              <a:t>Aarhus University, Denmark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847DE-BF80-3748-8FE9-ADDBF28F5FA3}"/>
              </a:ext>
            </a:extLst>
          </p:cNvPr>
          <p:cNvSpPr txBox="1"/>
          <p:nvPr/>
        </p:nvSpPr>
        <p:spPr>
          <a:xfrm>
            <a:off x="8236831" y="582763"/>
            <a:ext cx="20372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Andrew Dimitrijevic</a:t>
            </a:r>
          </a:p>
          <a:p>
            <a:pPr algn="ctr"/>
            <a:r>
              <a:rPr lang="en-US" sz="1600" dirty="0"/>
              <a:t>University of Toronto</a:t>
            </a:r>
          </a:p>
        </p:txBody>
      </p:sp>
    </p:spTree>
    <p:extLst>
      <p:ext uri="{BB962C8B-B14F-4D97-AF65-F5344CB8AC3E}">
        <p14:creationId xmlns:p14="http://schemas.microsoft.com/office/powerpoint/2010/main" val="225092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32E9-6CAF-3540-A599-D27813FA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Thank you for your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32136-C6B6-DE45-AA35-5F4AB902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294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AC4C1-E65B-C540-A461-55D71A59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298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A1A620-62B7-834E-848F-D42A5582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Study 1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158C9D-FC43-2F48-8DE0-87C52C8F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3953" y="5911604"/>
            <a:ext cx="10148047" cy="365125"/>
          </a:xfrm>
        </p:spPr>
        <p:txBody>
          <a:bodyPr>
            <a:normAutofit lnSpcReduction="10000"/>
          </a:bodyPr>
          <a:lstStyle/>
          <a:p>
            <a:pPr algn="ctr"/>
            <a:r>
              <a:rPr lang="de-AT" sz="2000" dirty="0">
                <a:solidFill>
                  <a:schemeClr val="tx1"/>
                </a:solidFill>
                <a:latin typeface="+mn-lt"/>
              </a:rPr>
              <a:t>Ya-Ping Chen, Fabian Schmidt,  Anne Keitel, Sebastian Rösch, Anne Hauswald, &amp; Nathan Weisz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F6870-3370-9146-9D78-7F8EDA7F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350"/>
            <a:ext cx="2743200" cy="365125"/>
          </a:xfrm>
        </p:spPr>
        <p:txBody>
          <a:bodyPr/>
          <a:lstStyle/>
          <a:p>
            <a:fld id="{97849394-0141-4681-AEBD-833D9B3076DF}" type="slidenum">
              <a:rPr lang="de-AT" smtClean="0"/>
              <a:pPr/>
              <a:t>3</a:t>
            </a:fld>
            <a:endParaRPr lang="de-A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1023-EB15-4849-BA43-3DCE0AEA7931}"/>
              </a:ext>
            </a:extLst>
          </p:cNvPr>
          <p:cNvSpPr txBox="1"/>
          <p:nvPr/>
        </p:nvSpPr>
        <p:spPr>
          <a:xfrm>
            <a:off x="400797" y="3783952"/>
            <a:ext cx="10600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 dirty="0"/>
              <a:t>How does speech intelligibility modulate neural speech tracking within 400 </a:t>
            </a:r>
            <a:r>
              <a:rPr lang="en-US" sz="2400" dirty="0" err="1"/>
              <a:t>ms</a:t>
            </a:r>
            <a:r>
              <a:rPr lang="en-US" sz="2400" dirty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0320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EB36-D522-DD42-8868-B0AB1CFB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C5933-32B5-5B40-B34B-5B9C2876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8801"/>
            <a:ext cx="9996577" cy="4329952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Higher neural speech tracking on attended speech </a:t>
            </a:r>
            <a:r>
              <a:rPr lang="en-US" sz="2000" dirty="0">
                <a:latin typeface="+mn-lt"/>
              </a:rPr>
              <a:t>(Ding &amp; Simon, 2012; Fiedler et al., 2019; </a:t>
            </a:r>
            <a:r>
              <a:rPr lang="en-US" sz="2000" dirty="0" err="1">
                <a:latin typeface="+mn-lt"/>
              </a:rPr>
              <a:t>Hausfeld</a:t>
            </a:r>
            <a:r>
              <a:rPr lang="en-US" sz="2000" dirty="0">
                <a:latin typeface="+mn-lt"/>
              </a:rPr>
              <a:t> et al., 2018)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587BE-BCE7-DB46-B75B-7E005571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</a:t>
            </a:fld>
            <a:endParaRPr lang="de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E716F-DF41-A746-8231-B929D08EBDC4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</a:t>
            </a:r>
          </a:p>
        </p:txBody>
      </p:sp>
    </p:spTree>
    <p:extLst>
      <p:ext uri="{BB962C8B-B14F-4D97-AF65-F5344CB8AC3E}">
        <p14:creationId xmlns:p14="http://schemas.microsoft.com/office/powerpoint/2010/main" val="359983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950A-8950-404F-89AF-E98AE404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73B4-0B0E-164F-8665-69B52889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studies focused on how speech intelligibility affects the temporal dynamics of neural speech tracking </a:t>
            </a:r>
            <a:r>
              <a:rPr lang="en-US" sz="2000" dirty="0"/>
              <a:t>(xxx). </a:t>
            </a:r>
          </a:p>
          <a:p>
            <a:r>
              <a:rPr lang="en-US" dirty="0"/>
              <a:t>Research Question</a:t>
            </a:r>
          </a:p>
          <a:p>
            <a:pPr lvl="1"/>
            <a:r>
              <a:rPr lang="en-US" sz="2800" dirty="0"/>
              <a:t>How does speech intelligibility modulate neural speech tracking?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ACEF7-8587-4542-A37E-999A303D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3822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3ECE-70F6-2D42-B200-626FC1AC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Paradigm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9C557-AAA8-D742-9CDC-5241EFD8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7E038-AF0E-334F-9F55-2B07374D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22" y="2003695"/>
            <a:ext cx="4091918" cy="3064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5D89E-6ADE-FF4C-BEAD-AADD9335A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73" y="2656656"/>
            <a:ext cx="2504654" cy="1758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9C8F0-1759-1F4B-9AD7-47EBD4F09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763" y="1362256"/>
            <a:ext cx="3763564" cy="41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CEC0E-C7BA-B14E-A0ED-50AE2DA5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7BD4-5BEB-0C46-BF63-BE9BE8D0D752}"/>
              </a:ext>
            </a:extLst>
          </p:cNvPr>
          <p:cNvSpPr txBox="1"/>
          <p:nvPr/>
        </p:nvSpPr>
        <p:spPr>
          <a:xfrm>
            <a:off x="575995" y="5935014"/>
            <a:ext cx="4078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Crosse et al., 2016, Frontiers in Human Neuroscience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15BCD-0C9D-314E-963E-A658D58F41AC}"/>
              </a:ext>
            </a:extLst>
          </p:cNvPr>
          <p:cNvSpPr/>
          <p:nvPr/>
        </p:nvSpPr>
        <p:spPr>
          <a:xfrm>
            <a:off x="295089" y="248469"/>
            <a:ext cx="9384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115740"/>
                </a:solidFill>
                <a:latin typeface="Franklin Gothic Demi" panose="020B0703020102020204" pitchFamily="34" charset="0"/>
                <a:ea typeface="+mj-ea"/>
                <a:cs typeface="+mj-cs"/>
              </a:rPr>
              <a:t>Computing TRFs to depict dynamic neural speech tracking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C0F6C9-CD09-5748-B3F4-BE47BC8F4315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CDEF4B-0CAC-294C-B9DC-4AE8A8360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965653"/>
            <a:ext cx="4260574" cy="4594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5FA7B-7112-C14D-B2F3-C6E18DC16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87" y="2280755"/>
            <a:ext cx="3302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8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7B6B5-BE92-B540-9896-A56D9277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8</a:t>
            </a:fld>
            <a:endParaRPr lang="de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9B553-279D-ED4E-9828-3DD07B1D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73" y="203452"/>
            <a:ext cx="5379721" cy="2362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03ACC-D34B-234A-A852-67513BD5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390" y="2782709"/>
            <a:ext cx="5957543" cy="1078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73A9D-9E82-5D48-BDEE-3036F0A13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108" y="4092234"/>
            <a:ext cx="5712495" cy="2187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06279-7C63-854C-A4C6-A12C63093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227" y="1535801"/>
            <a:ext cx="3302000" cy="35130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761FD3-7F64-854E-8837-1010C5D0C931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</a:t>
            </a:r>
          </a:p>
        </p:txBody>
      </p:sp>
    </p:spTree>
    <p:extLst>
      <p:ext uri="{BB962C8B-B14F-4D97-AF65-F5344CB8AC3E}">
        <p14:creationId xmlns:p14="http://schemas.microsoft.com/office/powerpoint/2010/main" val="281708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9B2D3-0B37-7B42-929E-BBFAF4DB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9</a:t>
            </a:fld>
            <a:endParaRPr lang="de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52AF1-25A9-2545-88BF-5D9A52E69401}"/>
              </a:ext>
            </a:extLst>
          </p:cNvPr>
          <p:cNvSpPr/>
          <p:nvPr/>
        </p:nvSpPr>
        <p:spPr>
          <a:xfrm>
            <a:off x="510825" y="424545"/>
            <a:ext cx="54256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Speech-Brain Phase Coherence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A0570-79E5-F740-AB01-F14990D0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16" y="2279650"/>
            <a:ext cx="2794000" cy="252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792A0-179E-EA45-8F30-50BEB900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77" y="2051050"/>
            <a:ext cx="3263900" cy="275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E98E25-8AB7-A64F-9459-C88A3B95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2051050"/>
            <a:ext cx="3048000" cy="2997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A48A6E-1F1A-2641-BF80-AD3011BA5656}"/>
              </a:ext>
            </a:extLst>
          </p:cNvPr>
          <p:cNvSpPr/>
          <p:nvPr/>
        </p:nvSpPr>
        <p:spPr>
          <a:xfrm>
            <a:off x="1627203" y="1941096"/>
            <a:ext cx="1930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Coherence Spectrum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18FBB7-17F6-E044-8203-7BBEA5274112}"/>
              </a:ext>
            </a:extLst>
          </p:cNvPr>
          <p:cNvSpPr/>
          <p:nvPr/>
        </p:nvSpPr>
        <p:spPr>
          <a:xfrm>
            <a:off x="86118" y="644238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Study 1</a:t>
            </a:r>
          </a:p>
        </p:txBody>
      </p:sp>
    </p:spTree>
    <p:extLst>
      <p:ext uri="{BB962C8B-B14F-4D97-AF65-F5344CB8AC3E}">
        <p14:creationId xmlns:p14="http://schemas.microsoft.com/office/powerpoint/2010/main" val="4529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4516</TotalTime>
  <Words>706</Words>
  <Application>Microsoft Macintosh PowerPoint</Application>
  <PresentationFormat>Widescreen</PresentationFormat>
  <Paragraphs>194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Franklin Gothic Book</vt:lpstr>
      <vt:lpstr>Franklin Gothic Demi</vt:lpstr>
      <vt:lpstr>Office</vt:lpstr>
      <vt:lpstr>How do human beings process degraded speech?  </vt:lpstr>
      <vt:lpstr>How human beings process degraded speech?</vt:lpstr>
      <vt:lpstr>Study 1 </vt:lpstr>
      <vt:lpstr>Background</vt:lpstr>
      <vt:lpstr>Background</vt:lpstr>
      <vt:lpstr>Study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of Study 1</vt:lpstr>
      <vt:lpstr>Study 2 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of Study 2</vt:lpstr>
      <vt:lpstr>PowerPoint Presentation</vt:lpstr>
      <vt:lpstr>Thank you for your time!</vt:lpstr>
      <vt:lpstr>PowerPoint Presentation</vt:lpstr>
    </vt:vector>
  </TitlesOfParts>
  <Company>Universität Salzburg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Kunstmann Hermann</dc:creator>
  <cp:lastModifiedBy>Ya-Ping Chen</cp:lastModifiedBy>
  <cp:revision>123</cp:revision>
  <dcterms:created xsi:type="dcterms:W3CDTF">2020-07-07T11:53:49Z</dcterms:created>
  <dcterms:modified xsi:type="dcterms:W3CDTF">2022-11-17T16:56:07Z</dcterms:modified>
</cp:coreProperties>
</file>